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5"/>
  </p:notesMasterIdLst>
  <p:sldIdLst>
    <p:sldId id="257" r:id="rId4"/>
    <p:sldId id="281" r:id="rId5"/>
    <p:sldId id="282" r:id="rId6"/>
    <p:sldId id="283" r:id="rId7"/>
    <p:sldId id="284" r:id="rId8"/>
    <p:sldId id="286" r:id="rId9"/>
    <p:sldId id="288" r:id="rId10"/>
    <p:sldId id="290" r:id="rId11"/>
    <p:sldId id="289" r:id="rId12"/>
    <p:sldId id="291" r:id="rId13"/>
    <p:sldId id="271" r:id="rId14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>
    <p:extLst>
      <p:ext uri="{19B8F6BF-5375-455C-9EA6-DF929625EA0E}">
        <p15:presenceInfo xmlns:p15="http://schemas.microsoft.com/office/powerpoint/2012/main" userId="S-1-5-21-995686486-2085390450-133851869-1406" providerId="AD"/>
      </p:ext>
    </p:extLst>
  </p:cmAuthor>
  <p:cmAuthor id="3" name="Maartje Smit" initials="MS" lastIdx="5" clrIdx="3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6D9E13-4469-4359-B9CA-E06F2A7D738A}" v="1" dt="2023-02-04T08:19:40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01-09T12:26:41.735" idx="2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3" dt="2020-01-09T12:26:55.103" idx="4">
    <p:pos x="146" y="146"/>
    <p:text>hier ontbreekt nog iets, want er staat 'zowel'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19.png"/><Relationship Id="rId4" Type="http://schemas.openxmlformats.org/officeDocument/2006/relationships/hyperlink" Target="https://www.youtube.com/embed/d_Tsq7qvgW0?rel=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sn.nl/blog/4-beginnersfouten-die-je-niet-wil-maken-als-prille-leidinggevend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www.youtube.com/embed/m0yIBW5PRaM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hyperlink" Target="https://www.youtube.com/embed/NIW_t4U50Yw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hyperlink" Target="https://www.youtube.com/embed/VWLT_xJwOok?rel=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hyperlink" Target="https://www.youtube.com/embed/cGkHxANok9E?rel=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s://www.youtube.com/embed/zDioBt5chyo?rel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39C20F67-F7D6-4E84-9D63-0FA63EC4FF0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Effectief leidinggeven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6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erson sitting in front of a window&#10;&#10;Description automatically generated">
            <a:extLst>
              <a:ext uri="{FF2B5EF4-FFF2-40B4-BE49-F238E27FC236}">
                <a16:creationId xmlns:a16="http://schemas.microsoft.com/office/drawing/2014/main" id="{672D014F-7596-4C8C-9D04-3D6B2307874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28600" y="0"/>
            <a:ext cx="10132979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168885"/>
            <a:chOff x="-648580" y="234849"/>
            <a:chExt cx="4068452" cy="196656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7190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Feedback geven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feedback: positieve of negatieve terugkoppeling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INGE-model (Ik-Nu-Gedrag-Effect)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spelregels: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Wees specifiek en duidelijk in je feedback.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Geef feedback op zaken waar de persoon invloed op heeft.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Geef het effect van verandering aan.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Vraag om een reactie op de feedback.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Geef zowel positieve als negatieve feedback.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1217" y="2782624"/>
              <a:ext cx="3698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zijn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regels voor het </a:t>
              </a:r>
              <a:r>
                <a:rPr lang="en-GB" sz="1200" b="1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ontvangen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feedback?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DE3D690-A118-4452-948F-0E17157B024B}"/>
              </a:ext>
            </a:extLst>
          </p:cNvPr>
          <p:cNvGrpSpPr/>
          <p:nvPr/>
        </p:nvGrpSpPr>
        <p:grpSpPr>
          <a:xfrm>
            <a:off x="4788023" y="4179559"/>
            <a:ext cx="4068453" cy="2448273"/>
            <a:chOff x="4788023" y="4179559"/>
            <a:chExt cx="4068453" cy="2448273"/>
          </a:xfrm>
        </p:grpSpPr>
        <p:grpSp>
          <p:nvGrpSpPr>
            <p:cNvPr id="16" name="Groep 15"/>
            <p:cNvGrpSpPr/>
            <p:nvPr/>
          </p:nvGrpSpPr>
          <p:grpSpPr>
            <a:xfrm>
              <a:off x="4788023" y="4179559"/>
              <a:ext cx="4068453" cy="2448273"/>
              <a:chOff x="4788024" y="4080350"/>
              <a:chExt cx="4068453" cy="2448273"/>
            </a:xfrm>
          </p:grpSpPr>
          <p:sp>
            <p:nvSpPr>
              <p:cNvPr id="17" name="Afgeronde rechthoek 16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0" name="Tekstvak 19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390201" y="4186636"/>
                <a:ext cx="864097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feedback</a:t>
                </a: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BE1E9DCC-7D71-4706-B4F5-17368BBC9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580112" y="4626334"/>
              <a:ext cx="2800857" cy="1938008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88807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E4370CCB-B11C-4120-B68A-3DB94A4E9D4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1C91C05C-6EE5-4199-99AC-11A1AF8B83E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31831" y="0"/>
            <a:ext cx="10275831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589424"/>
            <a:chOff x="-648580" y="234849"/>
            <a:chExt cx="4068452" cy="2575736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51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Taken van een leidinggevende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Leidinggeven is het begeleiden van je team bij het realiseren van doelstellingen.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leidinggevende heeft vaststellende (constituerende) taken: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plannen: doelstellingen bepalen en de activiteiten die daarvoor gedaan moeten worden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organiseren: werk logisch inrichten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coördineren: verschillende activiteiten op elkaar afstemmen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evalueren van beleid: de taken evalueren.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54987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taken 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leidinggevende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functie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spreken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jou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meeste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aan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passen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beste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je?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2" name="Groep 11">
            <a:extLst>
              <a:ext uri="{FF2B5EF4-FFF2-40B4-BE49-F238E27FC236}">
                <a16:creationId xmlns:a16="http://schemas.microsoft.com/office/drawing/2014/main" id="{600A2E6D-D01D-4782-A2A7-E39C99B5ACC8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3956781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>
              <a:hlinkClick r:id="rId4"/>
              <a:extLst>
                <a:ext uri="{FF2B5EF4-FFF2-40B4-BE49-F238E27FC236}">
                  <a16:creationId xmlns:a16="http://schemas.microsoft.com/office/drawing/2014/main" id="{BDD4C73E-584F-4C4F-8A22-4BAE5A129D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48064" y="4168476"/>
              <a:ext cx="3171828" cy="2098533"/>
            </a:xfrm>
            <a:prstGeom prst="rect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woman, man, table, computer&#10;&#10;Description automatically generated">
            <a:extLst>
              <a:ext uri="{FF2B5EF4-FFF2-40B4-BE49-F238E27FC236}">
                <a16:creationId xmlns:a16="http://schemas.microsoft.com/office/drawing/2014/main" id="{5DD3099D-2AC1-4A3A-9454-09788FC1702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12575" y="-29003"/>
            <a:ext cx="10325666" cy="688700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4339783"/>
            <a:chOff x="-648580" y="234849"/>
            <a:chExt cx="4068452" cy="272028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62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Gesprekken voeren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sollicitatiegesprekken: beoordelen of iemand geschikt is voor een functie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kwaliteitscyclus, gericht op verbeteren van het functioneren van medewerkers, bestaat uit: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taakgesprekken: doelen van de organisatie toespitsen op die van een medewerker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functioneringsgesprekken: gesprekken waarbij functioneren van medewerker centraal staat en eventueel kan worden bijgestuurd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beoordelingsgesprekken: gesprekken waarbij leidinggevende het functioneren van de medewerker beoordeelt en daar eventueel consequenties aan verbindt.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Heb je een bijbaan? Welke gesprekken uit de kwaliteitscyclus heb jij gehad?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FB067F37-86D6-43AD-9F92-4094388B6CCE}"/>
              </a:ext>
            </a:extLst>
          </p:cNvPr>
          <p:cNvGrpSpPr/>
          <p:nvPr/>
        </p:nvGrpSpPr>
        <p:grpSpPr>
          <a:xfrm>
            <a:off x="4788014" y="4322128"/>
            <a:ext cx="4068453" cy="2305254"/>
            <a:chOff x="4788014" y="4322128"/>
            <a:chExt cx="4068453" cy="2305254"/>
          </a:xfrm>
        </p:grpSpPr>
        <p:grpSp>
          <p:nvGrpSpPr>
            <p:cNvPr id="2" name="Groep 1"/>
            <p:cNvGrpSpPr/>
            <p:nvPr/>
          </p:nvGrpSpPr>
          <p:grpSpPr>
            <a:xfrm>
              <a:off x="4788014" y="4322128"/>
              <a:ext cx="4068453" cy="2305254"/>
              <a:chOff x="4788024" y="3716034"/>
              <a:chExt cx="4068453" cy="230525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16034"/>
                <a:ext cx="4068453" cy="230525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508114" y="3819399"/>
                <a:ext cx="2366178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5 tips voor een goed gesprek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F74BD3AF-02B9-421E-A2D0-DD3E3FE030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48064" y="4778282"/>
              <a:ext cx="3358220" cy="1787953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group, bird, large, row&#10;&#10;Description automatically generated">
            <a:extLst>
              <a:ext uri="{FF2B5EF4-FFF2-40B4-BE49-F238E27FC236}">
                <a16:creationId xmlns:a16="http://schemas.microsoft.com/office/drawing/2014/main" id="{AB9828F0-5E76-4F24-BB61-5E4242AAE88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3216150"/>
            <a:chOff x="-605130" y="234848"/>
            <a:chExt cx="4133014" cy="2426315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368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Effectief leiderschap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Als leidinggevende jouw team of afdeling laten bijdragen aan de doelen van het bedrijf noem je  effectief leiderschap.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tips van Stephen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Covey</a:t>
              </a: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Wees proactief.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Stel doelen.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Stel prioriteiten.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Denk in win-win.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Begrijp de ander.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Kies voor synergie.</a:t>
              </a:r>
            </a:p>
            <a:p>
              <a:pPr marL="685800" lvl="1" indent="-228600">
                <a:buFont typeface="+mj-lt"/>
                <a:buAutoNum type="arabicPeriod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Ontwikkel jezelf.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91299" cy="657902"/>
            <a:chOff x="4788024" y="2708920"/>
            <a:chExt cx="4094358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73128" y="2868053"/>
              <a:ext cx="40092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tip van Covey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kun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meest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leren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/>
          <p:cNvGrpSpPr/>
          <p:nvPr/>
        </p:nvGrpSpPr>
        <p:grpSpPr>
          <a:xfrm>
            <a:off x="4831473" y="4351842"/>
            <a:ext cx="4068453" cy="2257865"/>
            <a:chOff x="4788024" y="3763423"/>
            <a:chExt cx="4068453" cy="2257865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763423"/>
              <a:ext cx="4068453" cy="225786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5162344" y="3827544"/>
              <a:ext cx="3384376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7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eigenschappen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van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effectief</a:t>
              </a:r>
              <a:r>
                <a:rPr lang="en-GB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leiderschap</a:t>
              </a: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129AAB9-9568-476B-83C3-CB3ADCAFC1E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66290" y="4757083"/>
            <a:ext cx="3106705" cy="176688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erson standing in front of a window&#10;&#10;Description automatically generated">
            <a:extLst>
              <a:ext uri="{FF2B5EF4-FFF2-40B4-BE49-F238E27FC236}">
                <a16:creationId xmlns:a16="http://schemas.microsoft.com/office/drawing/2014/main" id="{A95C8D14-6428-4881-8664-A60028809A5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04246" y="-6942"/>
            <a:ext cx="10348246" cy="6871883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863226"/>
            <a:chOff x="-648580" y="234849"/>
            <a:chExt cx="4068452" cy="240862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350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Leiderschapsstijlen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taakgericht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mensgericht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autocratisch/autoritair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democratisch/participatief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consultatief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directief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laissez-faire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theorie X en Y van McGregor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theorie X: medewerker is gemotiveerd door de  beloning (negatief mensbeeld)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theorie Y: medewerker is gemotiveerd door het werk (positief mensbeeld)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42173" y="2816480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Hoe hangen de leiderschapsstijlen en de theorie van X en Y met elkaar samen?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A4F9B4B-686A-4333-8149-6899BE4141EB}"/>
              </a:ext>
            </a:extLst>
          </p:cNvPr>
          <p:cNvGrpSpPr/>
          <p:nvPr/>
        </p:nvGrpSpPr>
        <p:grpSpPr>
          <a:xfrm>
            <a:off x="4788023" y="4478433"/>
            <a:ext cx="4068453" cy="2286294"/>
            <a:chOff x="4788023" y="4478433"/>
            <a:chExt cx="4068453" cy="2286294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4478433"/>
              <a:ext cx="4068453" cy="2286294"/>
              <a:chOff x="4788024" y="3734994"/>
              <a:chExt cx="4068453" cy="228629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34994"/>
                <a:ext cx="4068453" cy="228629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328182" y="3793058"/>
                <a:ext cx="1075040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McGregor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2444D0FB-FA92-4853-8A42-798A6C6983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27773" y="4902103"/>
              <a:ext cx="3275856" cy="1726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person standing in front of a window&#10;&#10;Description automatically generated">
            <a:extLst>
              <a:ext uri="{FF2B5EF4-FFF2-40B4-BE49-F238E27FC236}">
                <a16:creationId xmlns:a16="http://schemas.microsoft.com/office/drawing/2014/main" id="{51D0BDE5-E4D8-4E98-8D96-58E4F865E63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204246" y="-6942"/>
            <a:ext cx="10348246" cy="6871883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427712"/>
            <a:chOff x="-648580" y="234849"/>
            <a:chExt cx="4068452" cy="2249009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191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Leiderschapsstijlen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leiderschapsstijlen van Blake en </a:t>
              </a: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Mouton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ingedeeld op weinig of veel mensgerichtheid en weinig of veel taakgerichtheid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situationeel leidinggeven: verschillende maten van taakvolwassenheid met daarbij verschillende stijlen van leidinggeven: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instrueren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overtuigen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ondersteunen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delegeren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7507" y="331598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6557" y="2815532"/>
              <a:ext cx="3670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Welke leiderschapsstijl past er het minst bij jou? Hoe komt dit?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>
            <a:extLst>
              <a:ext uri="{FF2B5EF4-FFF2-40B4-BE49-F238E27FC236}">
                <a16:creationId xmlns:a16="http://schemas.microsoft.com/office/drawing/2014/main" id="{A835EEF9-0B8C-4E2C-A2AD-4103125A810C}"/>
              </a:ext>
            </a:extLst>
          </p:cNvPr>
          <p:cNvGrpSpPr/>
          <p:nvPr/>
        </p:nvGrpSpPr>
        <p:grpSpPr>
          <a:xfrm>
            <a:off x="4788024" y="4080350"/>
            <a:ext cx="4068453" cy="2448273"/>
            <a:chOff x="4788024" y="4080350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4080350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3" name="Picture 2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A4D6FDFE-F7E6-49CA-B4FF-B047441505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224307" y="4265357"/>
              <a:ext cx="3328987" cy="2078258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  <p:pic>
        <p:nvPicPr>
          <p:cNvPr id="15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025ED4FE-3C0C-4305-93CE-D2042413F61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68021" y="3315988"/>
            <a:ext cx="5187939" cy="323878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3260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erson wearing a suit and tie&#10;&#10;Description automatically generated">
            <a:extLst>
              <a:ext uri="{FF2B5EF4-FFF2-40B4-BE49-F238E27FC236}">
                <a16:creationId xmlns:a16="http://schemas.microsoft.com/office/drawing/2014/main" id="{E4FCD4C4-A727-4D81-8F41-2765CF576E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43000" y="0"/>
            <a:ext cx="10287000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4294546"/>
            <a:chOff x="-648580" y="234849"/>
            <a:chExt cx="4068452" cy="266513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607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Managementtechnieken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Management </a:t>
              </a: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by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 …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Direction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 Control: leidinggevende maakt instructies en procedures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Objectives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doelstellingen worden samen opgesteld en de medewerker heeft veel vrijheid in hoe hij deze doelen realiseert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Exception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leidinggevende grijpt alleen bij uitzonderingssituaties of bij problemen in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Delegation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verantwoordelijkheden worden naar medewerkers gedelegeerd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Walking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Around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leidinggevende is continu op de werkvloer om te zien wat daar speelt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 err="1">
                  <a:latin typeface="Arial" panose="020B0604020202020204" pitchFamily="34" charset="0"/>
                  <a:cs typeface="Arial" panose="020B0604020202020204" pitchFamily="34" charset="0"/>
                </a:rPr>
                <a:t>Seduction</a:t>
              </a: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: leidinggevende belooft medewerkers iets om hen zo te motiveren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94690" y="2807038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managementtechniek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meest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om je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heen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CAAC2BD0-7DEF-4B55-AB29-6CE96FCF58FB}"/>
              </a:ext>
            </a:extLst>
          </p:cNvPr>
          <p:cNvGrpSpPr/>
          <p:nvPr/>
        </p:nvGrpSpPr>
        <p:grpSpPr>
          <a:xfrm>
            <a:off x="4787507" y="4171440"/>
            <a:ext cx="4068453" cy="2448273"/>
            <a:chOff x="4787507" y="4171440"/>
            <a:chExt cx="4068453" cy="2448273"/>
          </a:xfrm>
        </p:grpSpPr>
        <p:grpSp>
          <p:nvGrpSpPr>
            <p:cNvPr id="2" name="Groep 1"/>
            <p:cNvGrpSpPr/>
            <p:nvPr/>
          </p:nvGrpSpPr>
          <p:grpSpPr>
            <a:xfrm>
              <a:off x="4787507" y="4171440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869434" y="3621355"/>
                <a:ext cx="3224104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nl-NL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erschil</a:t>
                </a:r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tussen leiderschap en management</a:t>
                </a: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8C2CA83C-1505-4FEA-B7F5-08122605FB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92311" y="4621289"/>
              <a:ext cx="3458844" cy="18320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258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wo people sitting at a table&#10;&#10;Description automatically generated">
            <a:extLst>
              <a:ext uri="{FF2B5EF4-FFF2-40B4-BE49-F238E27FC236}">
                <a16:creationId xmlns:a16="http://schemas.microsoft.com/office/drawing/2014/main" id="{5A092C16-F6FB-41B9-ADD1-25F37A8D4E5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023" y="0"/>
            <a:ext cx="10286046" cy="6857999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417383"/>
            <a:chOff x="-648580" y="234849"/>
            <a:chExt cx="4068452" cy="2120778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0628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Coachend leidinggeven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begeleiden van je medewerkers zodat je medewerkers zich positief uitgedaagd voelen, willen groeien en zelfstandig willen werken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medewerker staat centraal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situationeel coachen: instruerend, ontwikkelingsgericht, ondersteunend, op afstand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directief (richtinggevend):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tell-and-sell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tell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-listen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non-directief (medewerker meer aan het woord):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problem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solving</a:t>
              </a: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68710" y="2899371"/>
              <a:ext cx="3698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is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goede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eigenschap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voor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coach?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2C1135D7-C086-4AF5-A8AE-01D39E285607}"/>
              </a:ext>
            </a:extLst>
          </p:cNvPr>
          <p:cNvGrpSpPr/>
          <p:nvPr/>
        </p:nvGrpSpPr>
        <p:grpSpPr>
          <a:xfrm>
            <a:off x="4788023" y="4179559"/>
            <a:ext cx="4068453" cy="2448273"/>
            <a:chOff x="4788023" y="4179559"/>
            <a:chExt cx="4068453" cy="2448273"/>
          </a:xfrm>
        </p:grpSpPr>
        <p:grpSp>
          <p:nvGrpSpPr>
            <p:cNvPr id="16" name="Groep 15"/>
            <p:cNvGrpSpPr/>
            <p:nvPr/>
          </p:nvGrpSpPr>
          <p:grpSpPr>
            <a:xfrm>
              <a:off x="4788023" y="4179559"/>
              <a:ext cx="4068453" cy="2448273"/>
              <a:chOff x="4788024" y="4080350"/>
              <a:chExt cx="4068453" cy="2448273"/>
            </a:xfrm>
          </p:grpSpPr>
          <p:sp>
            <p:nvSpPr>
              <p:cNvPr id="17" name="Afgeronde rechthoek 16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0" name="Tekstvak 19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889835" y="4134683"/>
                <a:ext cx="1891117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Coachend leidinggeven</a:t>
                </a: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0BC77176-52FA-4034-9ED2-6B10C2442A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25111" y="4660497"/>
              <a:ext cx="3305572" cy="17429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5810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wo people sitting at a table&#10;&#10;Description automatically generated">
            <a:extLst>
              <a:ext uri="{FF2B5EF4-FFF2-40B4-BE49-F238E27FC236}">
                <a16:creationId xmlns:a16="http://schemas.microsoft.com/office/drawing/2014/main" id="{C24ACE5A-21BB-49D9-83AC-73BBDB66B13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71023" y="0"/>
            <a:ext cx="10286046" cy="6857999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168885"/>
            <a:chOff x="-648580" y="234849"/>
            <a:chExt cx="4068452" cy="1966564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196656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8336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Coachend leidinggeven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Je coacht tijdens het werken of in het coachgesprek.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opening: op gemak stellen in ontspannen, informele sfeer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samen richting bepalen: kijken waarin de medewerker wil groeien en samen doelen stellen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medewerker stimuleren oplossingen te bedenken: vragen stellen volgens de STARR-methode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afspraken en afronding: maak afspraken SMART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intervisie: werkvorm waarop medewerkers hun werk en manier waarop ze hiermee omgaan bespreken om zo van elkaar te leren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94034" y="3424004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6158" y="2742888"/>
              <a:ext cx="3698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zijn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grootste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verschillen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tussen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coachgesprek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intervisie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overeenkomsten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" name="Groep 1">
            <a:extLst>
              <a:ext uri="{FF2B5EF4-FFF2-40B4-BE49-F238E27FC236}">
                <a16:creationId xmlns:a16="http://schemas.microsoft.com/office/drawing/2014/main" id="{CCCAA42E-2823-4E5D-B849-86B72EBF5F2C}"/>
              </a:ext>
            </a:extLst>
          </p:cNvPr>
          <p:cNvGrpSpPr/>
          <p:nvPr/>
        </p:nvGrpSpPr>
        <p:grpSpPr>
          <a:xfrm>
            <a:off x="4788023" y="4179559"/>
            <a:ext cx="4068453" cy="2448273"/>
            <a:chOff x="4788023" y="4179559"/>
            <a:chExt cx="4068453" cy="2448273"/>
          </a:xfrm>
        </p:grpSpPr>
        <p:grpSp>
          <p:nvGrpSpPr>
            <p:cNvPr id="16" name="Groep 15"/>
            <p:cNvGrpSpPr/>
            <p:nvPr/>
          </p:nvGrpSpPr>
          <p:grpSpPr>
            <a:xfrm>
              <a:off x="4788023" y="4179559"/>
              <a:ext cx="4068453" cy="2448273"/>
              <a:chOff x="4788024" y="4080350"/>
              <a:chExt cx="4068453" cy="2448273"/>
            </a:xfrm>
          </p:grpSpPr>
          <p:sp>
            <p:nvSpPr>
              <p:cNvPr id="17" name="Afgeronde rechthoek 16"/>
              <p:cNvSpPr/>
              <p:nvPr/>
            </p:nvSpPr>
            <p:spPr>
              <a:xfrm>
                <a:off x="4788024" y="4080350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0" name="Tekstvak 19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4937121" y="4115713"/>
                <a:ext cx="2019509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robots nemen werken over</a:t>
                </a:r>
              </a:p>
            </p:txBody>
          </p:sp>
        </p:grpSp>
        <p:pic>
          <p:nvPicPr>
            <p:cNvPr id="11" name="Picture 10">
              <a:hlinkClick r:id="rId4"/>
              <a:extLst>
                <a:ext uri="{FF2B5EF4-FFF2-40B4-BE49-F238E27FC236}">
                  <a16:creationId xmlns:a16="http://schemas.microsoft.com/office/drawing/2014/main" id="{80C3D185-6A77-4F7E-B06A-D1F9751E46B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76056" y="4679247"/>
              <a:ext cx="3489321" cy="18604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5023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21D9D2-56C2-409F-8EFF-1E4F41FB34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C7FE93-25E5-40DB-AEF6-02A761FB2C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4049</TotalTime>
  <Words>694</Words>
  <Application>Microsoft Office PowerPoint</Application>
  <PresentationFormat>Diavoorstelling (4:3)</PresentationFormat>
  <Paragraphs>130</Paragraphs>
  <Slides>11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319</cp:revision>
  <cp:lastPrinted>2018-07-20T06:43:01Z</cp:lastPrinted>
  <dcterms:created xsi:type="dcterms:W3CDTF">2018-03-09T07:58:17Z</dcterms:created>
  <dcterms:modified xsi:type="dcterms:W3CDTF">2023-02-04T08:19:40Z</dcterms:modified>
</cp:coreProperties>
</file>